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84" r:id="rId3"/>
    <p:sldId id="285" r:id="rId4"/>
    <p:sldId id="286" r:id="rId5"/>
    <p:sldId id="28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CC"/>
    <a:srgbClr val="CC0099"/>
    <a:srgbClr val="FF00FF"/>
    <a:srgbClr val="FF33CC"/>
    <a:srgbClr val="F0E000"/>
    <a:srgbClr val="D5D6E5"/>
    <a:srgbClr val="303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018" autoAdjust="0"/>
    <p:restoredTop sz="68285" autoAdjust="0"/>
  </p:normalViewPr>
  <p:slideViewPr>
    <p:cSldViewPr>
      <p:cViewPr>
        <p:scale>
          <a:sx n="50" d="100"/>
          <a:sy n="50" d="100"/>
        </p:scale>
        <p:origin x="-691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46"/>
    </p:cViewPr>
  </p:sorterViewPr>
  <p:notesViewPr>
    <p:cSldViewPr>
      <p:cViewPr>
        <p:scale>
          <a:sx n="100" d="100"/>
          <a:sy n="100" d="100"/>
        </p:scale>
        <p:origin x="-804" y="2820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hr-HR" sz="1600" dirty="0">
              <a:latin typeface="Arial Narrow" panose="020B0606020202030204" pitchFamily="34" charset="0"/>
            </a:rPr>
            <a:t>Faza 1</a:t>
          </a: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hr-HR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hr-HR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hr-HR" sz="1600" dirty="0">
              <a:latin typeface="Arial Narrow" panose="020B0606020202030204" pitchFamily="34" charset="0"/>
            </a:rPr>
            <a:t>Faza 2</a:t>
          </a: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hr-HR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hr-HR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hr-HR" sz="1600" dirty="0">
              <a:latin typeface="Arial Narrow" panose="020B0606020202030204" pitchFamily="34" charset="0"/>
            </a:rPr>
            <a:t>Faza 3</a:t>
          </a: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hr-HR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hr-HR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Mjesec provedbe: 1-5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hr-HR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hr-HR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Mjesec provedbe: 6-14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hr-HR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hr-HR" sz="2400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Mjesec provedbe: 15-18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hr-HR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hr-HR"/>
        </a:p>
      </dgm:t>
    </dgm:pt>
    <dgm:pt modelId="{8B7E7932-A82D-4046-A2F6-F0E36B19EE6A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Formiranje projektnog tima, Koordinacijskog odbora i Radnih skupina za izradu standarda kvalifikacija; Analiza i usporedba studijskih programa i istraživanje o poželjnim kompetencijama inženjera strojarstva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87AF7B67-1D7F-4D47-B3AB-3DE5016DBD18}" type="parTrans" cxnId="{B13A7306-4DA0-4412-A9CE-DD7BE417ACFC}">
      <dgm:prSet/>
      <dgm:spPr/>
      <dgm:t>
        <a:bodyPr/>
        <a:lstStyle/>
        <a:p>
          <a:endParaRPr lang="hr-HR"/>
        </a:p>
      </dgm:t>
    </dgm:pt>
    <dgm:pt modelId="{C3BBBD6B-90E3-47B9-9C36-3978AD98CA13}" type="sibTrans" cxnId="{B13A7306-4DA0-4412-A9CE-DD7BE417ACFC}">
      <dgm:prSet/>
      <dgm:spPr/>
      <dgm:t>
        <a:bodyPr/>
        <a:lstStyle/>
        <a:p>
          <a:endParaRPr lang="hr-HR"/>
        </a:p>
      </dgm:t>
    </dgm:pt>
    <dgm:pt modelId="{34A6769B-BCCC-471B-AEB8-B0BB86F72C34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Izrada standarda kvalifikacija (seminari-radionice, studijsko putovanje) 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469E5467-AB99-4881-A914-7A2F9EFCCABF}" type="parTrans" cxnId="{E59DD457-97C7-40BE-9BBA-8051795527A7}">
      <dgm:prSet/>
      <dgm:spPr/>
      <dgm:t>
        <a:bodyPr/>
        <a:lstStyle/>
        <a:p>
          <a:endParaRPr lang="hr-HR"/>
        </a:p>
      </dgm:t>
    </dgm:pt>
    <dgm:pt modelId="{42A5FF2A-3F6C-470B-A6AC-D6648B41B575}" type="sibTrans" cxnId="{E59DD457-97C7-40BE-9BBA-8051795527A7}">
      <dgm:prSet/>
      <dgm:spPr/>
      <dgm:t>
        <a:bodyPr/>
        <a:lstStyle/>
        <a:p>
          <a:endParaRPr lang="hr-HR"/>
        </a:p>
      </dgm:t>
    </dgm:pt>
    <dgm:pt modelId="{18CDA954-DBAC-45D5-BE94-343E38E352DD}">
      <dgm:prSet phldrT="[Text]" custT="1"/>
      <dgm:spPr/>
      <dgm:t>
        <a:bodyPr/>
        <a:lstStyle/>
        <a:p>
          <a:r>
            <a:rPr lang="hr-HR" sz="1600" dirty="0" smtClean="0">
              <a:latin typeface="Arial Narrow" panose="020B0606020202030204" pitchFamily="34" charset="0"/>
            </a:rPr>
            <a:t>Objava standarda kvalifikacija, međunarodna stručna konferencija</a:t>
          </a:r>
          <a:endParaRPr lang="hr-HR" sz="1600" dirty="0">
            <a:latin typeface="Arial Narrow" panose="020B0606020202030204" pitchFamily="34" charset="0"/>
          </a:endParaRPr>
        </a:p>
      </dgm:t>
    </dgm:pt>
    <dgm:pt modelId="{8B1A99B7-06DD-4FB1-B211-3526D258C5A0}" type="parTrans" cxnId="{AAE4566A-12B0-43EC-B48B-B4B7EB1939E3}">
      <dgm:prSet/>
      <dgm:spPr/>
      <dgm:t>
        <a:bodyPr/>
        <a:lstStyle/>
        <a:p>
          <a:endParaRPr lang="hr-HR"/>
        </a:p>
      </dgm:t>
    </dgm:pt>
    <dgm:pt modelId="{63C44E8F-DE0E-48A7-94AC-5F95CD468D42}" type="sibTrans" cxnId="{AAE4566A-12B0-43EC-B48B-B4B7EB1939E3}">
      <dgm:prSet/>
      <dgm:spPr/>
      <dgm:t>
        <a:bodyPr/>
        <a:lstStyle/>
        <a:p>
          <a:endParaRPr lang="hr-HR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8E52CB50-3774-49DD-93B8-38E65E9E39D6}" type="pres">
      <dgm:prSet presAssocID="{455C831A-CCF5-4391-A2BE-9DF065D37587}" presName="arrowDiagram3" presStyleCnt="0"/>
      <dgm:spPr/>
    </dgm:pt>
    <dgm:pt modelId="{CF814FFD-CC38-4B25-BC42-AF7F57B5D7BA}" type="pres">
      <dgm:prSet presAssocID="{1E3A074B-8EC3-4AC7-ADB8-C53A583CA2D1}" presName="bullet3a" presStyleLbl="node1" presStyleIdx="0" presStyleCnt="3" custLinFactNeighborX="68767" custLinFactNeighborY="-6223"/>
      <dgm:spPr>
        <a:gradFill rotWithShape="0">
          <a:gsLst>
            <a:gs pos="0">
              <a:schemeClr val="accent2">
                <a:lumMod val="29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FA9906C6-6A1C-4676-8349-5137BB00596B}" type="pres">
      <dgm:prSet presAssocID="{1E3A074B-8EC3-4AC7-ADB8-C53A583CA2D1}" presName="textBox3a" presStyleLbl="revTx" presStyleIdx="0" presStyleCnt="3" custScaleX="1272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1F5197-CFB2-4C0B-B149-D2924ECCB45C}" type="pres">
      <dgm:prSet presAssocID="{C7CCB8C4-BA8F-435B-96D2-651E5BBEE204}" presName="bullet3b" presStyleLbl="node1" presStyleIdx="1" presStyleCnt="3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accent3">
                <a:hueOff val="0"/>
                <a:satOff val="0"/>
                <a:lumOff val="-5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0000"/>
                <a:alphaOff val="0"/>
                <a:shade val="94000"/>
                <a:satMod val="135000"/>
              </a:schemeClr>
            </a:gs>
          </a:gsLst>
        </a:gradFill>
      </dgm:spPr>
    </dgm:pt>
    <dgm:pt modelId="{A8336C84-002B-44D5-8F89-F18FA545A290}" type="pres">
      <dgm:prSet presAssocID="{C7CCB8C4-BA8F-435B-96D2-651E5BBEE20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47C449-1592-4746-BAFF-562F844FDD68}" type="pres">
      <dgm:prSet presAssocID="{A75DE5EA-0E88-4A1C-B1EA-B4EE477D7AA1}" presName="bullet3c" presStyleLbl="node1" presStyleIdx="2" presStyleCnt="3"/>
      <dgm:spPr>
        <a:gradFill rotWithShape="0">
          <a:gsLst>
            <a:gs pos="0">
              <a:schemeClr val="accent6"/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</a:gradFill>
      </dgm:spPr>
    </dgm:pt>
    <dgm:pt modelId="{EE158A93-BB62-4C47-A891-83B0A32DE913}" type="pres">
      <dgm:prSet presAssocID="{A75DE5EA-0E88-4A1C-B1EA-B4EE477D7AA1}" presName="textBox3c" presStyleLbl="revTx" presStyleIdx="2" presStyleCnt="3" custScaleX="136874" custLinFactNeighborX="18183" custLinFactNeighborY="14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A2F88F6-614E-4FD2-BC20-4172DA3EA8C3}" type="presOf" srcId="{34A6769B-BCCC-471B-AEB8-B0BB86F72C34}" destId="{A8336C84-002B-44D5-8F89-F18FA545A290}" srcOrd="0" destOrd="2" presId="urn:microsoft.com/office/officeart/2005/8/layout/arrow2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AAE4566A-12B0-43EC-B48B-B4B7EB1939E3}" srcId="{A75DE5EA-0E88-4A1C-B1EA-B4EE477D7AA1}" destId="{18CDA954-DBAC-45D5-BE94-343E38E352DD}" srcOrd="1" destOrd="0" parTransId="{8B1A99B7-06DD-4FB1-B211-3526D258C5A0}" sibTransId="{63C44E8F-DE0E-48A7-94AC-5F95CD468D42}"/>
    <dgm:cxn modelId="{967B989D-5D83-413D-897B-42FB354630BB}" type="presOf" srcId="{A39C9339-F7BC-4A9F-AF8A-3B9741B27413}" destId="{FA9906C6-6A1C-4676-8349-5137BB00596B}" srcOrd="0" destOrd="1" presId="urn:microsoft.com/office/officeart/2005/8/layout/arrow2"/>
    <dgm:cxn modelId="{E59DD457-97C7-40BE-9BBA-8051795527A7}" srcId="{C7CCB8C4-BA8F-435B-96D2-651E5BBEE204}" destId="{34A6769B-BCCC-471B-AEB8-B0BB86F72C34}" srcOrd="1" destOrd="0" parTransId="{469E5467-AB99-4881-A914-7A2F9EFCCABF}" sibTransId="{42A5FF2A-3F6C-470B-A6AC-D6648B41B575}"/>
    <dgm:cxn modelId="{22205E7E-15A2-47D3-A5EF-2C82F1D97BA3}" type="presOf" srcId="{9898FE38-DE6C-46BA-8D32-D767674AD978}" destId="{EE158A93-BB62-4C47-A891-83B0A32DE913}" srcOrd="0" destOrd="1" presId="urn:microsoft.com/office/officeart/2005/8/layout/arrow2"/>
    <dgm:cxn modelId="{673419CB-D098-4AB4-B7C0-034B80D0B9F6}" type="presOf" srcId="{8B7E7932-A82D-4046-A2F6-F0E36B19EE6A}" destId="{FA9906C6-6A1C-4676-8349-5137BB00596B}" srcOrd="0" destOrd="2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B13A7306-4DA0-4412-A9CE-DD7BE417ACFC}" srcId="{1E3A074B-8EC3-4AC7-ADB8-C53A583CA2D1}" destId="{8B7E7932-A82D-4046-A2F6-F0E36B19EE6A}" srcOrd="1" destOrd="0" parTransId="{87AF7B67-1D7F-4D47-B3AB-3DE5016DBD18}" sibTransId="{C3BBBD6B-90E3-47B9-9C36-3978AD98CA13}"/>
    <dgm:cxn modelId="{54DE0D51-9515-444E-9EF9-B5E1018CCBAB}" type="presOf" srcId="{455C831A-CCF5-4391-A2BE-9DF065D37587}" destId="{E220828C-C958-4FCF-B52F-02D7F5D17607}" srcOrd="0" destOrd="0" presId="urn:microsoft.com/office/officeart/2005/8/layout/arrow2"/>
    <dgm:cxn modelId="{53238D5A-B577-49B3-8AF5-BB50C1378E55}" type="presOf" srcId="{18CDA954-DBAC-45D5-BE94-343E38E352DD}" destId="{EE158A93-BB62-4C47-A891-83B0A32DE913}" srcOrd="0" destOrd="2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E6D47C3E-8E18-4C37-9BF9-EF8C7BB9B941}" type="presOf" srcId="{C7CCB8C4-BA8F-435B-96D2-651E5BBEE204}" destId="{A8336C84-002B-44D5-8F89-F18FA545A290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3EC8E02B-4DF2-416B-9EAF-612E8A29BE0F}" type="presOf" srcId="{5175B6B0-3CA6-4535-A09B-108E0999A356}" destId="{A8336C84-002B-44D5-8F89-F18FA545A290}" srcOrd="0" destOrd="1" presId="urn:microsoft.com/office/officeart/2005/8/layout/arrow2"/>
    <dgm:cxn modelId="{F424CADC-0BC1-4189-A56D-DE0840FF95D9}" type="presOf" srcId="{1E3A074B-8EC3-4AC7-ADB8-C53A583CA2D1}" destId="{FA9906C6-6A1C-4676-8349-5137BB00596B}" srcOrd="0" destOrd="0" presId="urn:microsoft.com/office/officeart/2005/8/layout/arrow2"/>
    <dgm:cxn modelId="{2B09C028-D08B-4678-BB3D-C8B3707A1A3A}" type="presOf" srcId="{A75DE5EA-0E88-4A1C-B1EA-B4EE477D7AA1}" destId="{EE158A93-BB62-4C47-A891-83B0A32DE913}" srcOrd="0" destOrd="0" presId="urn:microsoft.com/office/officeart/2005/8/layout/arrow2"/>
    <dgm:cxn modelId="{F06DAE53-878A-4A59-9019-44793D3DAF2A}" type="presParOf" srcId="{E220828C-C958-4FCF-B52F-02D7F5D17607}" destId="{82ED47FD-CD8E-4EC8-A7E3-BF3AC4BC5C1A}" srcOrd="0" destOrd="0" presId="urn:microsoft.com/office/officeart/2005/8/layout/arrow2"/>
    <dgm:cxn modelId="{7E555379-6D17-4511-83AB-F7E9F7A4DA8F}" type="presParOf" srcId="{E220828C-C958-4FCF-B52F-02D7F5D17607}" destId="{8E52CB50-3774-49DD-93B8-38E65E9E39D6}" srcOrd="1" destOrd="0" presId="urn:microsoft.com/office/officeart/2005/8/layout/arrow2"/>
    <dgm:cxn modelId="{296DF443-8B22-45D0-A52D-5CE709DC7EE5}" type="presParOf" srcId="{8E52CB50-3774-49DD-93B8-38E65E9E39D6}" destId="{CF814FFD-CC38-4B25-BC42-AF7F57B5D7BA}" srcOrd="0" destOrd="0" presId="urn:microsoft.com/office/officeart/2005/8/layout/arrow2"/>
    <dgm:cxn modelId="{3F4EF688-51C6-40B6-B939-B3AF68B61F43}" type="presParOf" srcId="{8E52CB50-3774-49DD-93B8-38E65E9E39D6}" destId="{FA9906C6-6A1C-4676-8349-5137BB00596B}" srcOrd="1" destOrd="0" presId="urn:microsoft.com/office/officeart/2005/8/layout/arrow2"/>
    <dgm:cxn modelId="{4B796268-3F37-4236-A917-212DE85E4DD0}" type="presParOf" srcId="{8E52CB50-3774-49DD-93B8-38E65E9E39D6}" destId="{EB1F5197-CFB2-4C0B-B149-D2924ECCB45C}" srcOrd="2" destOrd="0" presId="urn:microsoft.com/office/officeart/2005/8/layout/arrow2"/>
    <dgm:cxn modelId="{A73D6F9B-9340-4AF0-8D1B-6764F0CEF4DC}" type="presParOf" srcId="{8E52CB50-3774-49DD-93B8-38E65E9E39D6}" destId="{A8336C84-002B-44D5-8F89-F18FA545A290}" srcOrd="3" destOrd="0" presId="urn:microsoft.com/office/officeart/2005/8/layout/arrow2"/>
    <dgm:cxn modelId="{55499D20-8A81-4EB9-8F71-A593A059825E}" type="presParOf" srcId="{8E52CB50-3774-49DD-93B8-38E65E9E39D6}" destId="{6D47C449-1592-4746-BAFF-562F844FDD68}" srcOrd="4" destOrd="0" presId="urn:microsoft.com/office/officeart/2005/8/layout/arrow2"/>
    <dgm:cxn modelId="{CB41A28B-2E48-4C89-8C74-E80C9CEB5704}" type="presParOf" srcId="{8E52CB50-3774-49DD-93B8-38E65E9E39D6}" destId="{EE158A93-BB62-4C47-A891-83B0A32DE91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533969" y="258305"/>
          <a:ext cx="7936261" cy="491707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F814FFD-CC38-4B25-BC42-AF7F57B5D7BA}">
      <dsp:nvSpPr>
        <dsp:cNvPr id="0" name=""/>
        <dsp:cNvSpPr/>
      </dsp:nvSpPr>
      <dsp:spPr>
        <a:xfrm>
          <a:off x="1254877" y="3789040"/>
          <a:ext cx="237744" cy="237744"/>
        </a:xfrm>
        <a:prstGeom prst="ellipse">
          <a:avLst/>
        </a:prstGeom>
        <a:gradFill rotWithShape="0">
          <a:gsLst>
            <a:gs pos="0">
              <a:schemeClr val="accent2">
                <a:lumMod val="29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906C6-6A1C-4676-8349-5137BB00596B}">
      <dsp:nvSpPr>
        <dsp:cNvPr id="0" name=""/>
        <dsp:cNvSpPr/>
      </dsp:nvSpPr>
      <dsp:spPr>
        <a:xfrm>
          <a:off x="919929" y="3922707"/>
          <a:ext cx="2711212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Arial Narrow" panose="020B0606020202030204" pitchFamily="34" charset="0"/>
            </a:rPr>
            <a:t>Faza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Mjesec provedbe: 1-5</a:t>
          </a:r>
          <a:endParaRPr lang="hr-H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Formiranje projektnog tima, Koordinacijskog odbora i Radnih skupina za izradu standarda kvalifikacija; Analiza i usporedba studijskih programa i istraživanje o poželjnim kompetencijama inženjera strojarstva</a:t>
          </a:r>
          <a:endParaRPr lang="hr-HR" sz="1600" kern="1200" dirty="0">
            <a:latin typeface="Arial Narrow" panose="020B0606020202030204" pitchFamily="34" charset="0"/>
          </a:endParaRPr>
        </a:p>
      </dsp:txBody>
      <dsp:txXfrm>
        <a:off x="919929" y="3922707"/>
        <a:ext cx="2711212" cy="1651635"/>
      </dsp:txXfrm>
    </dsp:sp>
    <dsp:sp modelId="{EB1F5197-CFB2-4C0B-B149-D2924ECCB45C}">
      <dsp:nvSpPr>
        <dsp:cNvPr id="0" name=""/>
        <dsp:cNvSpPr/>
      </dsp:nvSpPr>
      <dsp:spPr>
        <a:xfrm>
          <a:off x="3189935" y="2250497"/>
          <a:ext cx="429768" cy="429768"/>
        </a:xfrm>
        <a:prstGeom prst="ellipse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80000">
              <a:schemeClr val="accent3">
                <a:hueOff val="0"/>
                <a:satOff val="0"/>
                <a:lumOff val="-5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36C84-002B-44D5-8F89-F18FA545A290}">
      <dsp:nvSpPr>
        <dsp:cNvPr id="0" name=""/>
        <dsp:cNvSpPr/>
      </dsp:nvSpPr>
      <dsp:spPr>
        <a:xfrm>
          <a:off x="3404819" y="2465381"/>
          <a:ext cx="2194560" cy="31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Arial Narrow" panose="020B0606020202030204" pitchFamily="34" charset="0"/>
            </a:rPr>
            <a:t>Faza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Mjesec provedbe: 6-14</a:t>
          </a:r>
          <a:endParaRPr lang="hr-H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Izrada standarda kvalifikacija (seminari-radionice, studijsko putovanje) </a:t>
          </a:r>
          <a:endParaRPr lang="hr-HR" sz="1600" kern="1200" dirty="0">
            <a:latin typeface="Arial Narrow" panose="020B0606020202030204" pitchFamily="34" charset="0"/>
          </a:endParaRPr>
        </a:p>
      </dsp:txBody>
      <dsp:txXfrm>
        <a:off x="3404819" y="2465381"/>
        <a:ext cx="2194560" cy="3108960"/>
      </dsp:txXfrm>
    </dsp:sp>
    <dsp:sp modelId="{6D47C449-1592-4746-BAFF-562F844FDD68}">
      <dsp:nvSpPr>
        <dsp:cNvPr id="0" name=""/>
        <dsp:cNvSpPr/>
      </dsp:nvSpPr>
      <dsp:spPr>
        <a:xfrm>
          <a:off x="5713680" y="1305236"/>
          <a:ext cx="594360" cy="594360"/>
        </a:xfrm>
        <a:prstGeom prst="ellipse">
          <a:avLst/>
        </a:prstGeom>
        <a:gradFill rotWithShape="0">
          <a:gsLst>
            <a:gs pos="0">
              <a:schemeClr val="accent6"/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58A93-BB62-4C47-A891-83B0A32DE913}">
      <dsp:nvSpPr>
        <dsp:cNvPr id="0" name=""/>
        <dsp:cNvSpPr/>
      </dsp:nvSpPr>
      <dsp:spPr>
        <a:xfrm>
          <a:off x="6005286" y="1659969"/>
          <a:ext cx="3003782" cy="397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Arial Narrow" panose="020B0606020202030204" pitchFamily="34" charset="0"/>
            </a:rPr>
            <a:t>Faza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Mjesec provedbe: 15-18</a:t>
          </a:r>
          <a:endParaRPr lang="hr-H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 Narrow" panose="020B0606020202030204" pitchFamily="34" charset="0"/>
            </a:rPr>
            <a:t>Objava standarda kvalifikacija, međunarodna stručna konferencija</a:t>
          </a:r>
          <a:endParaRPr lang="hr-HR" sz="1600" kern="1200" dirty="0">
            <a:latin typeface="Arial Narrow" panose="020B0606020202030204" pitchFamily="34" charset="0"/>
          </a:endParaRPr>
        </a:p>
      </dsp:txBody>
      <dsp:txXfrm>
        <a:off x="6005286" y="1659969"/>
        <a:ext cx="3003782" cy="397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sr-Latn-R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sr-Latn-R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sr-Latn-R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D0C1DE-00CE-477C-A996-78671CDCEBEA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8411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0"/>
            <a:ext cx="4419600" cy="3306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6238" y="3719513"/>
            <a:ext cx="6103937" cy="6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8000" rIns="18000" bIns="18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8772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5E0C3846-8D4C-4326-8BC7-9B455A03629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59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5E0C3846-8D4C-4326-8BC7-9B455A03629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07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5E0C3846-8D4C-4326-8BC7-9B455A03629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instrument je uređenja sustava kvalifikacija u Republici Hrvatskoj koji osigurava jasnoću, pristupanje stjecanju, pouzdano stjecanje, prohodnost i kvalitetu kvalifikacija kao i povezivanje razina kvalifikacija u Republici Hrvatskoj s razinama kvalifikacija Europskoga kvalifikacijskog okvira (EKO) i Kvalifikacijskog okvira Europskoga prostora visokog obrazovanja (QF-EHEA) te, posredno, s razinama kvalifikacija kvalifikacijskih okvira u drugim zemljama.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88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Hrvatski kvalifikacijski okvir (HKO) predstavlja bitan uvjet za </a:t>
            </a:r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urenenje</a:t>
            </a:r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sustava</a:t>
            </a:r>
          </a:p>
          <a:p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cjeloživotnoga</a:t>
            </a:r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uèenja</a:t>
            </a:r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koje </a:t>
            </a:r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èini</a:t>
            </a:r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okosnicu društva temeljenoga na </a:t>
            </a:r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znanju.zato</a:t>
            </a:r>
            <a:r>
              <a:rPr lang="hr-HR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prezentacija </a:t>
            </a:r>
            <a:r>
              <a:rPr lang="hr-HR" sz="12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 LLL </a:t>
            </a:r>
            <a:r>
              <a:rPr lang="hr-HR" sz="1200" kern="12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week</a:t>
            </a:r>
            <a:endParaRPr lang="hr-HR" sz="1200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r>
              <a:rPr lang="vi-VN" dirty="0" smtClean="0"/>
              <a:t>instrument je uređenja sustava kvalifikacija u Republici Hrvatskoj koji osigurava jasnoću, pristupanje stjecanju, pouzdano stjecanje, prohodnost i kvalitetu kvalifikacija kao i povezivanje razina kvalifikacija u Republici Hrvatskoj s razinama kvalifikacija Europskoga kvalifikacijskog okvira (EKO) i Kvalifikacijskog okvira Europskoga prostora visokog obrazovanja (QF-EHEA) te, posredno, s razinama kvalifikacija kvalifikacijskih okvira u drugim zemljama.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88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29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74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5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40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F8646707-6BBD-41A9-B4DF-0C76A73A2D2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03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0"/>
            <a:ext cx="4410075" cy="3306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2105" y="9420703"/>
            <a:ext cx="2938080" cy="496411"/>
          </a:xfrm>
          <a:prstGeom prst="rect">
            <a:avLst/>
          </a:prstGeom>
        </p:spPr>
        <p:txBody>
          <a:bodyPr/>
          <a:lstStyle/>
          <a:p>
            <a:fld id="{5E0C3846-8D4C-4326-8BC7-9B455A03629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827585" y="6346250"/>
            <a:ext cx="1905000" cy="4572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1701"/>
            <a:ext cx="827584" cy="5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5E040-65F6-4A07-A527-8BBE87381B9A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686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519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43800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1874-769C-474C-966E-7E7054F269A5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64389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FD23-7D8A-4A20-9FA6-315F4D4AD106}" type="slidenum">
              <a:rPr lang="en-GB" altLang="sr-Latn-RS"/>
              <a:pPr/>
              <a:t>‹#›</a:t>
            </a:fld>
            <a:endParaRPr lang="en-GB" altLang="sr-Latn-RS"/>
          </a:p>
        </p:txBody>
      </p:sp>
      <p:sp>
        <p:nvSpPr>
          <p:cNvPr id="8" name="Rezervirano mjesto datuma 2"/>
          <p:cNvSpPr txBox="1">
            <a:spLocks/>
          </p:cNvSpPr>
          <p:nvPr userDrawn="1"/>
        </p:nvSpPr>
        <p:spPr bwMode="auto">
          <a:xfrm>
            <a:off x="-43953" y="45998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1800" b="1" dirty="0" smtClean="0">
              <a:solidFill>
                <a:schemeClr val="bg1"/>
              </a:solidFill>
            </a:endParaRPr>
          </a:p>
          <a:p>
            <a:r>
              <a:rPr lang="hr-HR" altLang="sr-Latn-RS" sz="1800" b="1" dirty="0" smtClean="0">
                <a:solidFill>
                  <a:schemeClr val="bg1"/>
                </a:solidFill>
              </a:rPr>
              <a:t>Ovaj projekt financira EU</a:t>
            </a:r>
            <a:endParaRPr lang="en-GB" altLang="sr-Latn-RS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11890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0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F5D97-9082-429A-9D13-3328579BE6C9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737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2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1C12-B8F4-4530-A770-754A373E5AAC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7725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BC00-8CD9-4AB2-B5B8-64C33DFC8FDA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9507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34152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575D-F5A8-40C1-8351-A543CB5215DC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5888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C009C-7615-4C59-9E76-B954BE63333C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63379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15C4C-C061-4C69-9A77-D0B9C5B0ACBE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5837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/>
          <a:stretch/>
        </p:blipFill>
        <p:spPr bwMode="auto">
          <a:xfrm>
            <a:off x="0" y="0"/>
            <a:ext cx="9144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8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7EF6-981D-4032-A4C9-12EC29B87CF0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14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zervirano mjesto datuma 2"/>
          <p:cNvSpPr txBox="1">
            <a:spLocks/>
          </p:cNvSpPr>
          <p:nvPr userDrawn="1"/>
        </p:nvSpPr>
        <p:spPr bwMode="auto">
          <a:xfrm>
            <a:off x="-23564" y="397224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1800" b="1" dirty="0" smtClean="0">
              <a:solidFill>
                <a:schemeClr val="bg1"/>
              </a:solidFill>
            </a:endParaRPr>
          </a:p>
          <a:p>
            <a:r>
              <a:rPr lang="hr-HR" altLang="sr-Latn-RS" sz="1800" b="1" dirty="0" smtClean="0">
                <a:solidFill>
                  <a:schemeClr val="bg1"/>
                </a:solidFill>
              </a:rPr>
              <a:t>Ovaj projekt financira EU</a:t>
            </a:r>
            <a:endParaRPr lang="en-GB" altLang="sr-Latn-R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0469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61F1-A781-455B-BD03-6EA9E1A7C4BD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0" y="1340768"/>
            <a:ext cx="9144000" cy="647700"/>
          </a:xfrm>
          <a:solidFill>
            <a:schemeClr val="accent2"/>
          </a:solidFill>
        </p:spPr>
        <p:txBody>
          <a:bodyPr/>
          <a:lstStyle/>
          <a:p>
            <a:pPr lvl="3"/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4"/>
          </p:nvPr>
        </p:nvSpPr>
        <p:spPr>
          <a:xfrm>
            <a:off x="395288" y="1989138"/>
            <a:ext cx="8280400" cy="424815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828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zervirano mjesto datuma 2"/>
          <p:cNvSpPr txBox="1">
            <a:spLocks/>
          </p:cNvSpPr>
          <p:nvPr userDrawn="1"/>
        </p:nvSpPr>
        <p:spPr bwMode="auto">
          <a:xfrm>
            <a:off x="827585" y="6346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800" smtClean="0"/>
          </a:p>
          <a:p>
            <a:r>
              <a:rPr lang="hr-HR" altLang="sr-Latn-RS" smtClean="0"/>
              <a:t>Ovaj projekt financira EU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195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C48A-5E06-4A4C-B786-714A675DC15E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675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zervirano mjesto datuma 2"/>
          <p:cNvSpPr txBox="1">
            <a:spLocks/>
          </p:cNvSpPr>
          <p:nvPr userDrawn="1"/>
        </p:nvSpPr>
        <p:spPr bwMode="auto">
          <a:xfrm>
            <a:off x="0" y="41823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2000" dirty="0" smtClean="0">
              <a:solidFill>
                <a:schemeClr val="bg1"/>
              </a:solidFill>
            </a:endParaRPr>
          </a:p>
          <a:p>
            <a:r>
              <a:rPr lang="hr-HR" altLang="sr-Latn-RS" sz="2000" dirty="0" smtClean="0">
                <a:solidFill>
                  <a:schemeClr val="bg1"/>
                </a:solidFill>
              </a:rPr>
              <a:t>Ovaj projekt financira EU</a:t>
            </a:r>
            <a:endParaRPr lang="en-GB" altLang="sr-Latn-R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8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text styles</a:t>
            </a:r>
          </a:p>
          <a:p>
            <a:pPr lvl="1"/>
            <a:r>
              <a:rPr lang="en-GB" altLang="sr-Latn-RS" smtClean="0"/>
              <a:t>Second level</a:t>
            </a:r>
          </a:p>
          <a:p>
            <a:pPr lvl="2"/>
            <a:r>
              <a:rPr lang="en-GB" altLang="sr-Latn-RS" smtClean="0"/>
              <a:t>Third level</a:t>
            </a:r>
          </a:p>
          <a:p>
            <a:pPr lvl="3"/>
            <a:r>
              <a:rPr lang="en-GB" altLang="sr-Latn-RS" smtClean="0"/>
              <a:t>Fourth level</a:t>
            </a:r>
          </a:p>
          <a:p>
            <a:pPr lvl="4"/>
            <a:r>
              <a:rPr lang="en-GB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lvl1pPr defTabSz="757238">
              <a:defRPr sz="1200"/>
            </a:lvl1pPr>
          </a:lstStyle>
          <a:p>
            <a:endParaRPr lang="en-GB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lvl1pPr algn="ctr" defTabSz="757238">
              <a:defRPr sz="1200"/>
            </a:lvl1pPr>
          </a:lstStyle>
          <a:p>
            <a:endParaRPr lang="en-GB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lvl1pPr algn="r" defTabSz="757238">
              <a:defRPr sz="1200"/>
            </a:lvl1pPr>
          </a:lstStyle>
          <a:p>
            <a:fld id="{CE3061F1-A781-455B-BD03-6EA9E1A7C4BD}" type="slidenum">
              <a:rPr lang="en-GB" altLang="sr-Latn-RS"/>
              <a:pPr/>
              <a:t>‹#›</a:t>
            </a:fld>
            <a:endParaRPr lang="en-GB" altLang="sr-Latn-R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/>
          <a:stretch/>
        </p:blipFill>
        <p:spPr bwMode="auto">
          <a:xfrm>
            <a:off x="0" y="0"/>
            <a:ext cx="9144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49" r:id="rId3"/>
    <p:sldLayoutId id="2147483650" r:id="rId4"/>
    <p:sldLayoutId id="2147483666" r:id="rId5"/>
    <p:sldLayoutId id="2147483664" r:id="rId6"/>
    <p:sldLayoutId id="2147483663" r:id="rId7"/>
    <p:sldLayoutId id="2147483662" r:id="rId8"/>
    <p:sldLayoutId id="2147483651" r:id="rId9"/>
    <p:sldLayoutId id="2147483652" r:id="rId10"/>
    <p:sldLayoutId id="2147483667" r:id="rId11"/>
    <p:sldLayoutId id="2147483653" r:id="rId12"/>
    <p:sldLayoutId id="2147483668" r:id="rId13"/>
    <p:sldLayoutId id="2147483654" r:id="rId14"/>
    <p:sldLayoutId id="2147483669" r:id="rId15"/>
    <p:sldLayoutId id="2147483655" r:id="rId16"/>
    <p:sldLayoutId id="2147483670" r:id="rId17"/>
    <p:sldLayoutId id="2147483656" r:id="rId18"/>
    <p:sldLayoutId id="2147483657" r:id="rId19"/>
    <p:sldLayoutId id="2147483671" r:id="rId20"/>
    <p:sldLayoutId id="2147483672" r:id="rId21"/>
    <p:sldLayoutId id="2147483658" r:id="rId22"/>
    <p:sldLayoutId id="2147483659" r:id="rId23"/>
    <p:sldLayoutId id="2147483660" r:id="rId24"/>
  </p:sldLayoutIdLst>
  <p:timing>
    <p:tnLst>
      <p:par>
        <p:cTn id="1" dur="indefinite" restart="never" nodeType="tmRoot"/>
      </p:par>
    </p:tnLst>
  </p:timing>
  <p:txStyles>
    <p:titleStyle>
      <a:lvl1pPr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defTabSz="757238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284163" indent="-284163" algn="l" defTabSz="757238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36538" algn="l" defTabSz="757238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46150" indent="-188913" algn="l" defTabSz="757238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5563" indent="-188913" algn="l" defTabSz="757238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04975" indent="-190500" algn="l" defTabSz="757238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62175" indent="-190500" algn="l" defTabSz="757238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19375" indent="-190500" algn="l" defTabSz="757238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076575" indent="-190500" algn="l" defTabSz="757238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533775" indent="-190500" algn="l" defTabSz="757238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2013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 Narrow" panose="020B0606020202030204" pitchFamily="34" charset="0"/>
              </a:rPr>
              <a:t>Projekt: „ME4CataLOgue – Hrvatski katalog znanja, vještina i kompetencija za studije strojarstva temeljen na ishodima učenja”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282" y="3460880"/>
            <a:ext cx="7380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7238">
              <a:spcBef>
                <a:spcPct val="20000"/>
              </a:spcBef>
            </a:pPr>
            <a:r>
              <a:rPr lang="hr-HR" sz="20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Projekt provode:</a:t>
            </a:r>
          </a:p>
          <a:p>
            <a:pPr lvl="0" defTabSz="757238">
              <a:spcBef>
                <a:spcPct val="20000"/>
              </a:spcBef>
            </a:pPr>
            <a:r>
              <a:rPr lang="hr-HR" sz="20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Strojarski </a:t>
            </a:r>
            <a:r>
              <a:rPr lang="hr-HR" sz="20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fakultet u Slavonskom Brodu</a:t>
            </a:r>
          </a:p>
          <a:p>
            <a:pPr lvl="0" defTabSz="757238">
              <a:spcBef>
                <a:spcPct val="20000"/>
              </a:spcBef>
            </a:pPr>
            <a:r>
              <a:rPr lang="hr-HR" sz="20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Fakultet </a:t>
            </a:r>
            <a:r>
              <a:rPr lang="hr-HR" sz="20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elektrotehnike, strojarstva i brodogradnje, Split</a:t>
            </a:r>
          </a:p>
          <a:p>
            <a:pPr lvl="0" defTabSz="757238">
              <a:spcBef>
                <a:spcPct val="20000"/>
              </a:spcBef>
            </a:pPr>
            <a:r>
              <a:rPr lang="hr-HR" sz="20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Fakultet strojarstva i brodogradnje, Zagreb</a:t>
            </a:r>
          </a:p>
          <a:p>
            <a:pPr lvl="0" defTabSz="757238">
              <a:spcBef>
                <a:spcPct val="20000"/>
              </a:spcBef>
            </a:pPr>
            <a:r>
              <a:rPr lang="hr-HR" sz="20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Tehnički fakultet, </a:t>
            </a:r>
            <a:r>
              <a:rPr lang="hr-HR" sz="20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Rijeka</a:t>
            </a:r>
          </a:p>
          <a:p>
            <a:pPr lvl="0" defTabSz="757238">
              <a:spcBef>
                <a:spcPct val="20000"/>
              </a:spcBef>
            </a:pPr>
            <a:r>
              <a:rPr lang="pl-PL" sz="20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Institut za razvoj obrazovanja, Zagreb</a:t>
            </a:r>
          </a:p>
          <a:p>
            <a:pPr lvl="0" defTabSz="757238">
              <a:spcBef>
                <a:spcPct val="20000"/>
              </a:spcBef>
            </a:pPr>
            <a:endParaRPr lang="hr-HR" sz="20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282" y="623139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latin typeface="Arial Narrow" panose="020B0606020202030204" pitchFamily="34" charset="0"/>
              </a:rPr>
              <a:t>Sufinanciranje EU: 305.341,41 EUR</a:t>
            </a:r>
            <a:endParaRPr lang="hr-HR" sz="1800" dirty="0">
              <a:latin typeface="Arial Narrow" panose="020B0606020202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2" y="21132"/>
            <a:ext cx="1121761" cy="112176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20664"/>
            <a:ext cx="1200000" cy="81904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123728" cy="8187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82" y="4357"/>
            <a:ext cx="1800200" cy="702469"/>
          </a:xfrm>
          <a:prstGeom prst="rect">
            <a:avLst/>
          </a:prstGeom>
        </p:spPr>
      </p:pic>
      <p:sp>
        <p:nvSpPr>
          <p:cNvPr id="9" name="Rezervirano mjesto datuma 2"/>
          <p:cNvSpPr txBox="1">
            <a:spLocks/>
          </p:cNvSpPr>
          <p:nvPr/>
        </p:nvSpPr>
        <p:spPr bwMode="auto">
          <a:xfrm>
            <a:off x="2282" y="49965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75723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hr-HR" altLang="sr-Latn-RS" sz="1800" b="1" dirty="0" smtClean="0">
              <a:solidFill>
                <a:schemeClr val="bg1"/>
              </a:solidFill>
            </a:endParaRPr>
          </a:p>
          <a:p>
            <a:r>
              <a:rPr lang="hr-HR" altLang="sr-Latn-RS" sz="1800" b="1" dirty="0" smtClean="0">
                <a:solidFill>
                  <a:schemeClr val="bg1"/>
                </a:solidFill>
              </a:rPr>
              <a:t>Ovaj projekt financira EU</a:t>
            </a:r>
            <a:endParaRPr lang="en-GB" altLang="sr-Latn-RS" sz="1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24"/>
    </mc:Choice>
    <mc:Fallback xmlns="">
      <p:transition advTm="172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Lokacija i sektor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Mjesto provedbe:</a:t>
            </a: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Brodsko-posavska županija</a:t>
            </a: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Splitsko-dalmatinska županija</a:t>
            </a: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Primorsko-goranska županija</a:t>
            </a: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Zagrebačka županija</a:t>
            </a: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Grad Zagreb</a:t>
            </a:r>
          </a:p>
          <a:p>
            <a:pPr marL="0" indent="0">
              <a:buNone/>
            </a:pPr>
            <a:endParaRPr lang="hr-HR" sz="9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Sektor:</a:t>
            </a:r>
            <a:endParaRPr lang="hr-H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Arial Narrow" panose="020B0606020202030204" pitchFamily="34" charset="0"/>
              </a:rPr>
              <a:t>Obrazovanje – visoko obrazovanje</a:t>
            </a:r>
            <a:endParaRPr lang="hr-HR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83"/>
    </mc:Choice>
    <mc:Fallback xmlns="">
      <p:transition spd="slow" advTm="964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648200" cy="914400"/>
          </a:xfrm>
        </p:spPr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Opis </a:t>
            </a:r>
            <a:r>
              <a:rPr lang="hr-HR" dirty="0">
                <a:latin typeface="Arial Narrow" panose="020B0606020202030204" pitchFamily="34" charset="0"/>
              </a:rPr>
              <a:t>projekta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978896" cy="44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Opći cilj projekta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hr-HR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osigurati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kontinuirano poboljšavanje visoko-obrazovnog sustava u </a:t>
            </a:r>
            <a:r>
              <a:rPr lang="hr-HR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sektoru strojarstva</a:t>
            </a:r>
            <a:r>
              <a:rPr lang="hr-HR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u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Republici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Hrvatskoj vezanog uz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prenosivost i priznavanje kompetencija i kvalifikacija u skladu s potrebama tržišta rada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na nacionalnoj, a također i na EU razini,  kako bi se podržao sustav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transparentnosti i mobilnosti kao i zapošljivost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inženjera strojarstva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Specifični ciljevi:</a:t>
            </a:r>
          </a:p>
          <a:p>
            <a:pPr marL="0" indent="0"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Razvoj standarda kvalifikacija za studije strojarstva</a:t>
            </a:r>
          </a:p>
          <a:p>
            <a:pPr marL="0" indent="0"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Razvoj kapaciteta visoko-obrazovnih institucija za definiranje/poboljšanje  ishoda učenja i za implementaciju  studentu usmjerenog učenja</a:t>
            </a:r>
          </a:p>
          <a:p>
            <a:endParaRPr lang="hr-HR" sz="1800" dirty="0">
              <a:latin typeface="Arial Narrow" panose="020B0606020202030204" pitchFamily="34" charset="0"/>
            </a:endParaRPr>
          </a:p>
          <a:p>
            <a:endParaRPr lang="hr-HR" sz="1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149596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508104" y="458112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Arial Narrow" panose="020B0606020202030204" pitchFamily="34" charset="0"/>
              </a:rPr>
              <a:t>Krajnji korisnici:</a:t>
            </a:r>
          </a:p>
          <a:p>
            <a:endParaRPr lang="hr-HR" sz="1600" dirty="0">
              <a:latin typeface="Arial Narrow" panose="020B0606020202030204" pitchFamily="34" charset="0"/>
            </a:endParaRPr>
          </a:p>
          <a:p>
            <a:r>
              <a:rPr lang="hr-HR" sz="1600" dirty="0">
                <a:latin typeface="Arial Narrow" panose="020B0606020202030204" pitchFamily="34" charset="0"/>
              </a:rPr>
              <a:t>studenti, sveučilišni profesori, zaposleni, poslodavci (tržište rada), društvena zajednica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6"/>
    </mc:Choice>
    <mc:Fallback xmlns="">
      <p:transition spd="slow" advTm="507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Aktivnosti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 Narrow" panose="020B0606020202030204" pitchFamily="34" charset="0"/>
              </a:rPr>
              <a:t>WP 1.1.1 </a:t>
            </a:r>
            <a:r>
              <a:rPr lang="hr-HR" dirty="0" smtClean="0">
                <a:latin typeface="Arial Narrow" panose="020B0606020202030204" pitchFamily="34" charset="0"/>
              </a:rPr>
              <a:t>Upravljanje projektom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1.1.2 </a:t>
            </a:r>
            <a:r>
              <a:rPr lang="hr-HR" dirty="0" smtClean="0">
                <a:latin typeface="Arial Narrow" panose="020B0606020202030204" pitchFamily="34" charset="0"/>
              </a:rPr>
              <a:t>Uspostavljanje i razvoj povezanosti dionika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1.2.1 </a:t>
            </a:r>
            <a:r>
              <a:rPr lang="hr-HR" dirty="0" smtClean="0">
                <a:latin typeface="Arial Narrow" panose="020B0606020202030204" pitchFamily="34" charset="0"/>
              </a:rPr>
              <a:t>Priprema za izradu standarda kvalifikacija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1.2.2 </a:t>
            </a:r>
            <a:r>
              <a:rPr lang="hr-HR" dirty="0" smtClean="0">
                <a:latin typeface="Arial Narrow" panose="020B0606020202030204" pitchFamily="34" charset="0"/>
              </a:rPr>
              <a:t>Izrada standarda kvalifikacija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1.2.3 </a:t>
            </a:r>
            <a:r>
              <a:rPr lang="hr-HR" dirty="0" smtClean="0">
                <a:latin typeface="Arial Narrow" panose="020B0606020202030204" pitchFamily="34" charset="0"/>
              </a:rPr>
              <a:t>Verifikacija i objava standarda kvalifikacija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1.3.1 </a:t>
            </a:r>
            <a:r>
              <a:rPr lang="hr-HR" dirty="0" smtClean="0">
                <a:latin typeface="Arial Narrow" panose="020B0606020202030204" pitchFamily="34" charset="0"/>
              </a:rPr>
              <a:t>Diseminacija rezultata i ishoda projekta</a:t>
            </a:r>
            <a:r>
              <a:rPr lang="en-US" dirty="0" smtClean="0">
                <a:latin typeface="Arial Narrow" panose="020B0606020202030204" pitchFamily="34" charset="0"/>
              </a:rPr>
              <a:t>; </a:t>
            </a: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WP </a:t>
            </a:r>
            <a:r>
              <a:rPr lang="en-US" dirty="0">
                <a:latin typeface="Arial Narrow" panose="020B0606020202030204" pitchFamily="34" charset="0"/>
              </a:rPr>
              <a:t>1.4.1/2.1.1 </a:t>
            </a:r>
            <a:r>
              <a:rPr lang="hr-HR" dirty="0" smtClean="0">
                <a:latin typeface="Arial Narrow" panose="020B0606020202030204" pitchFamily="34" charset="0"/>
              </a:rPr>
              <a:t>Treninzi i radionice za razvoj kapaciteta.</a:t>
            </a:r>
            <a:endParaRPr lang="hr-H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7"/>
    </mc:Choice>
    <mc:Fallback xmlns="">
      <p:transition spd="slow" advTm="344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4284456"/>
              </p:ext>
            </p:extLst>
          </p:nvPr>
        </p:nvGraphicFramePr>
        <p:xfrm>
          <a:off x="6864" y="0"/>
          <a:ext cx="914400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 anchor="t"/>
          <a:lstStyle/>
          <a:p>
            <a:r>
              <a:rPr lang="hr-HR" sz="2800" dirty="0">
                <a:latin typeface="Arial Narrow" panose="020B0606020202030204" pitchFamily="34" charset="0"/>
              </a:rPr>
              <a:t>Vremenska traka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7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9"/>
    </mc:Choice>
    <mc:Fallback xmlns="">
      <p:transition spd="slow" advTm="63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814FFD-CC38-4B25-BC42-AF7F57B5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CF814FFD-CC38-4B25-BC42-AF7F57B5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9906C6-6A1C-4676-8349-5137BB00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FA9906C6-6A1C-4676-8349-5137BB005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F5197-CFB2-4C0B-B149-D2924ECCB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EB1F5197-CFB2-4C0B-B149-D2924ECCB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336C84-002B-44D5-8F89-F18FA545A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8336C84-002B-44D5-8F89-F18FA545A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47C449-1592-4746-BAFF-562F844F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6D47C449-1592-4746-BAFF-562F844F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158A93-BB62-4C47-A891-83B0A32DE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E158A93-BB62-4C47-A891-83B0A32DE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Očekivani rezultati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latin typeface="Arial Narrow" panose="020B0606020202030204" pitchFamily="34" charset="0"/>
              </a:rPr>
              <a:t>Uspostavljeno održivo partnerstvo i povezanost dionika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latin typeface="Arial Narrow" panose="020B0606020202030204" pitchFamily="34" charset="0"/>
              </a:rPr>
              <a:t>Standard kvalifikacija u sektoru strojarstva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latin typeface="Arial Narrow" panose="020B0606020202030204" pitchFamily="34" charset="0"/>
              </a:rPr>
              <a:t>Javnost i dionici su informirani o standardu kvalifikacija i promjene paradigme u obrazovanju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latin typeface="Arial Narrow" panose="020B0606020202030204" pitchFamily="34" charset="0"/>
              </a:rPr>
              <a:t>Educirani profesori i studenti o ishodima učenja, standardu kvalifikacija i novim metodama poučavanja</a:t>
            </a:r>
          </a:p>
        </p:txBody>
      </p:sp>
    </p:spTree>
    <p:extLst>
      <p:ext uri="{BB962C8B-B14F-4D97-AF65-F5344CB8AC3E}">
        <p14:creationId xmlns:p14="http://schemas.microsoft.com/office/powerpoint/2010/main" val="35694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83"/>
    </mc:Choice>
    <mc:Fallback xmlns="">
      <p:transition spd="slow" advTm="507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1362075"/>
          </a:xfrm>
        </p:spPr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Hvala na pažnji!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46" y="2348880"/>
            <a:ext cx="7704856" cy="3708251"/>
          </a:xfrm>
        </p:spPr>
        <p:txBody>
          <a:bodyPr anchor="t" anchorCtr="0">
            <a:spAutoFit/>
          </a:bodyPr>
          <a:lstStyle/>
          <a:p>
            <a:r>
              <a:rPr lang="hr-HR" b="1" dirty="0" smtClean="0">
                <a:latin typeface="Arial Narrow" panose="020B0606020202030204" pitchFamily="34" charset="0"/>
              </a:rPr>
              <a:t>Kontakt podaci:</a:t>
            </a:r>
          </a:p>
          <a:p>
            <a:r>
              <a:rPr lang="hr-HR" dirty="0">
                <a:latin typeface="Arial Narrow" panose="020B0606020202030204" pitchFamily="34" charset="0"/>
              </a:rPr>
              <a:t>prof. dr. sc. </a:t>
            </a:r>
            <a:r>
              <a:rPr lang="hr-HR" dirty="0" smtClean="0">
                <a:latin typeface="Arial Narrow" panose="020B0606020202030204" pitchFamily="34" charset="0"/>
              </a:rPr>
              <a:t>Jani </a:t>
            </a:r>
            <a:r>
              <a:rPr lang="hr-HR" dirty="0" err="1" smtClean="0">
                <a:latin typeface="Arial Narrow" panose="020B0606020202030204" pitchFamily="34" charset="0"/>
              </a:rPr>
              <a:t>Barle</a:t>
            </a:r>
            <a:r>
              <a:rPr lang="hr-HR" dirty="0" smtClean="0">
                <a:latin typeface="Arial Narrow" panose="020B0606020202030204" pitchFamily="34" charset="0"/>
              </a:rPr>
              <a:t> – koordinacijski odbor - FESB</a:t>
            </a:r>
            <a:endParaRPr lang="hr-HR" dirty="0">
              <a:latin typeface="Arial Narrow" panose="020B0606020202030204" pitchFamily="34" charset="0"/>
            </a:endParaRPr>
          </a:p>
          <a:p>
            <a:r>
              <a:rPr lang="hr-HR" smtClean="0">
                <a:latin typeface="Arial Narrow" panose="020B0606020202030204" pitchFamily="34" charset="0"/>
              </a:rPr>
              <a:t>barle@</a:t>
            </a:r>
            <a:r>
              <a:rPr lang="hr-HR" dirty="0" err="1" smtClean="0">
                <a:latin typeface="Arial Narrow" panose="020B0606020202030204" pitchFamily="34" charset="0"/>
              </a:rPr>
              <a:t>fesb.hr</a:t>
            </a:r>
            <a:endParaRPr lang="hr-HR" dirty="0">
              <a:latin typeface="Arial Narrow" panose="020B0606020202030204" pitchFamily="34" charset="0"/>
            </a:endParaRPr>
          </a:p>
          <a:p>
            <a:r>
              <a:rPr lang="hr-HR" dirty="0">
                <a:latin typeface="Arial Narrow" panose="020B0606020202030204" pitchFamily="34" charset="0"/>
              </a:rPr>
              <a:t>(</a:t>
            </a:r>
            <a:r>
              <a:rPr lang="hr-HR" dirty="0" smtClean="0">
                <a:latin typeface="Arial Narrow" panose="020B0606020202030204" pitchFamily="34" charset="0"/>
              </a:rPr>
              <a:t>021) 305930</a:t>
            </a:r>
          </a:p>
          <a:p>
            <a:r>
              <a:rPr lang="hr-HR" dirty="0" smtClean="0">
                <a:latin typeface="Arial Narrow" panose="020B0606020202030204" pitchFamily="34" charset="0"/>
              </a:rPr>
              <a:t>prof</a:t>
            </a:r>
            <a:r>
              <a:rPr lang="hr-HR" dirty="0">
                <a:latin typeface="Arial Narrow" panose="020B0606020202030204" pitchFamily="34" charset="0"/>
              </a:rPr>
              <a:t>. dr. sc. </a:t>
            </a:r>
            <a:r>
              <a:rPr lang="hr-HR" dirty="0" smtClean="0">
                <a:latin typeface="Arial Narrow" panose="020B0606020202030204" pitchFamily="34" charset="0"/>
              </a:rPr>
              <a:t>Gojmir Radica - </a:t>
            </a:r>
            <a:r>
              <a:rPr lang="hr-HR" dirty="0">
                <a:latin typeface="Arial Narrow" panose="020B0606020202030204" pitchFamily="34" charset="0"/>
              </a:rPr>
              <a:t>koordinacijski odbor - FESB </a:t>
            </a:r>
            <a:endParaRPr lang="hr-HR" dirty="0" smtClean="0">
              <a:latin typeface="Arial Narrow" panose="020B0606020202030204" pitchFamily="34" charset="0"/>
            </a:endParaRPr>
          </a:p>
          <a:p>
            <a:r>
              <a:rPr lang="hr-HR" dirty="0" err="1" smtClean="0">
                <a:latin typeface="Arial Narrow" panose="020B0606020202030204" pitchFamily="34" charset="0"/>
              </a:rPr>
              <a:t>gojmir.radica</a:t>
            </a:r>
            <a:r>
              <a:rPr lang="hr-HR" dirty="0" smtClean="0">
                <a:latin typeface="Arial Narrow" panose="020B0606020202030204" pitchFamily="34" charset="0"/>
              </a:rPr>
              <a:t>@</a:t>
            </a:r>
            <a:r>
              <a:rPr lang="hr-HR" dirty="0" err="1" smtClean="0">
                <a:latin typeface="Arial Narrow" panose="020B0606020202030204" pitchFamily="34" charset="0"/>
              </a:rPr>
              <a:t>fesb.hr</a:t>
            </a:r>
            <a:endParaRPr lang="hr-HR" dirty="0">
              <a:latin typeface="Arial Narrow" panose="020B0606020202030204" pitchFamily="34" charset="0"/>
            </a:endParaRPr>
          </a:p>
          <a:p>
            <a:r>
              <a:rPr lang="hr-HR" dirty="0">
                <a:latin typeface="Arial Narrow" panose="020B0606020202030204" pitchFamily="34" charset="0"/>
              </a:rPr>
              <a:t>(</a:t>
            </a:r>
            <a:r>
              <a:rPr lang="hr-HR" dirty="0" smtClean="0">
                <a:latin typeface="Arial Narrow" panose="020B0606020202030204" pitchFamily="34" charset="0"/>
              </a:rPr>
              <a:t>021) 305955</a:t>
            </a:r>
            <a:endParaRPr lang="hr-HR" dirty="0">
              <a:latin typeface="Arial Narrow" panose="020B0606020202030204" pitchFamily="34" charset="0"/>
            </a:endParaRPr>
          </a:p>
          <a:p>
            <a:r>
              <a:rPr lang="hr-HR" dirty="0" smtClean="0">
                <a:latin typeface="Arial Narrow" panose="020B0606020202030204" pitchFamily="34" charset="0"/>
              </a:rPr>
              <a:t>prof. dr. sc. Dražan Kozak, voditelj projekta</a:t>
            </a:r>
          </a:p>
          <a:p>
            <a:r>
              <a:rPr lang="hr-HR" dirty="0" err="1" smtClean="0">
                <a:latin typeface="Arial Narrow" panose="020B0606020202030204" pitchFamily="34" charset="0"/>
              </a:rPr>
              <a:t>dkozak</a:t>
            </a:r>
            <a:r>
              <a:rPr lang="hr-HR" dirty="0" smtClean="0">
                <a:latin typeface="Arial Narrow" panose="020B0606020202030204" pitchFamily="34" charset="0"/>
              </a:rPr>
              <a:t>@</a:t>
            </a:r>
            <a:r>
              <a:rPr lang="hr-HR" dirty="0" err="1" smtClean="0">
                <a:latin typeface="Arial Narrow" panose="020B0606020202030204" pitchFamily="34" charset="0"/>
              </a:rPr>
              <a:t>sfsb.hr</a:t>
            </a:r>
            <a:endParaRPr lang="hr-HR" dirty="0" smtClean="0">
              <a:latin typeface="Arial Narrow" panose="020B0606020202030204" pitchFamily="34" charset="0"/>
            </a:endParaRPr>
          </a:p>
          <a:p>
            <a:r>
              <a:rPr lang="hr-HR" dirty="0" smtClean="0">
                <a:latin typeface="Arial Narrow" panose="020B0606020202030204" pitchFamily="34" charset="0"/>
              </a:rPr>
              <a:t>(035) 49 34 00</a:t>
            </a:r>
            <a:endParaRPr lang="hr-HR" dirty="0">
              <a:latin typeface="Arial Narrow" panose="020B0606020202030204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66" y="5379270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540674" y="547425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Arial Narrow" panose="020B0606020202030204" pitchFamily="34" charset="0"/>
              </a:rPr>
              <a:t>ME4CataLOgue – Potražite nas na</a:t>
            </a:r>
            <a:endParaRPr lang="hr-HR" sz="1600" dirty="0">
              <a:latin typeface="Arial Narrow" panose="020B0606020202030204" pitchFamily="34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9" y="5355494"/>
            <a:ext cx="66417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0" y="6027003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Ova publikacija izrađena je uz pomoć Europske unije. Sadržaj ove publikacije isključiva je odgovornost Strojarskog fakulteta u Slavonskom Brodu i ni na koji se način ne može smatrati da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odr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žava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gledišta Europske unije.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2"/>
    </mc:Choice>
    <mc:Fallback xmlns="">
      <p:transition spd="slow" advTm="158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Daljnji razvoj i provedba HKO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Arial Narrow" panose="020B0606020202030204" pitchFamily="34" charset="0"/>
              </a:rPr>
              <a:t>Projekt se provodi u okviru programa IPA, komponenta IV, </a:t>
            </a:r>
            <a:r>
              <a:rPr lang="hr-HR" dirty="0" err="1" smtClean="0">
                <a:latin typeface="Arial Narrow" panose="020B0606020202030204" pitchFamily="34" charset="0"/>
              </a:rPr>
              <a:t>grant</a:t>
            </a:r>
            <a:r>
              <a:rPr lang="hr-HR" dirty="0" smtClean="0">
                <a:latin typeface="Arial Narrow" panose="020B0606020202030204" pitchFamily="34" charset="0"/>
              </a:rPr>
              <a:t> shema: </a:t>
            </a:r>
          </a:p>
          <a:p>
            <a:pPr marL="0" indent="0" algn="just">
              <a:buNone/>
            </a:pPr>
            <a:endParaRPr lang="hr-HR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dirty="0" smtClean="0">
                <a:latin typeface="Arial Narrow" panose="020B0606020202030204" pitchFamily="34" charset="0"/>
              </a:rPr>
              <a:t>„Daljnji razvoj i provedba Hrvatskog kvalifikacijskog okvira”</a:t>
            </a:r>
            <a:endParaRPr lang="hr-HR" dirty="0">
              <a:latin typeface="Arial Narrow" panose="020B0606020202030204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29720"/>
            <a:ext cx="11223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50408"/>
            <a:ext cx="179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12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Narrow" panose="020B0606020202030204" pitchFamily="34" charset="0"/>
              </a:rPr>
              <a:t>Hrvatski kvalifikacijski okvir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nstrument uređenja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sustava kvalifikacija u Republici Hrvatskoj koji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osigurava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jasnoću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pristupanje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stjecanju, pouzdano stjecanje,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prohodnost,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kvalitetu kvalifikacija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 povezivanje razina kvalifikacija u Republici Hrvatskoj s razinama kvalifikacija Europskoga kvalifikacijskog okvira (EKO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Narrow" panose="020B0606020202030204" pitchFamily="34" charset="0"/>
              </a:rPr>
              <a:t>Hrvatski kvalifikacijski okvir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HKO ima reformsku ulogu u sustavu obrazovanja što uključuje: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obrazovne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programe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temeljene na ishodima učenja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usklađene s potrebama tržišta rada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transparentne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kriterije ocjenjivanja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ishoda učenja,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razvoj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kriterija i procedura za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vrednovanje i priznavanje ishoda neformalnog i informalnog učenja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osnaživanje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daljnji razvoj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cjeloživotnog učenja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osiguranje kvalitete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stjecanja svih kvalifikacija.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" y="1988840"/>
            <a:ext cx="9099078" cy="4869160"/>
          </a:xfrm>
        </p:spPr>
      </p:pic>
    </p:spTree>
    <p:extLst>
      <p:ext uri="{BB962C8B-B14F-4D97-AF65-F5344CB8AC3E}">
        <p14:creationId xmlns:p14="http://schemas.microsoft.com/office/powerpoint/2010/main" val="13560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Osnovni podaci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795933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Naziv projekta: „ME4CataLOgue (</a:t>
            </a:r>
            <a:r>
              <a:rPr lang="hr-HR" dirty="0" err="1" smtClean="0">
                <a:latin typeface="Arial Narrow" panose="020B0606020202030204" pitchFamily="34" charset="0"/>
              </a:rPr>
              <a:t>Mechanical</a:t>
            </a:r>
            <a:r>
              <a:rPr lang="hr-HR" dirty="0" smtClean="0">
                <a:latin typeface="Arial Narrow" panose="020B0606020202030204" pitchFamily="34" charset="0"/>
              </a:rPr>
              <a:t> </a:t>
            </a:r>
            <a:r>
              <a:rPr lang="hr-HR" dirty="0" err="1" smtClean="0">
                <a:latin typeface="Arial Narrow" panose="020B0606020202030204" pitchFamily="34" charset="0"/>
              </a:rPr>
              <a:t>Engineering</a:t>
            </a:r>
            <a:r>
              <a:rPr lang="hr-HR" dirty="0" smtClean="0">
                <a:latin typeface="Arial Narrow" panose="020B0606020202030204" pitchFamily="34" charset="0"/>
              </a:rPr>
              <a:t> for </a:t>
            </a:r>
            <a:r>
              <a:rPr lang="hr-HR" dirty="0" err="1" smtClean="0">
                <a:latin typeface="Arial Narrow" panose="020B0606020202030204" pitchFamily="34" charset="0"/>
              </a:rPr>
              <a:t>CataLOgue</a:t>
            </a:r>
            <a:r>
              <a:rPr lang="hr-HR" dirty="0" smtClean="0">
                <a:latin typeface="Arial Narrow" panose="020B0606020202030204" pitchFamily="34" charset="0"/>
              </a:rPr>
              <a:t>) – </a:t>
            </a:r>
            <a:r>
              <a:rPr lang="hr-HR" dirty="0">
                <a:latin typeface="Arial Narrow" panose="020B0606020202030204" pitchFamily="34" charset="0"/>
              </a:rPr>
              <a:t>Hrvatski katalog znanja, vještina i kompetencija za studije </a:t>
            </a:r>
            <a:r>
              <a:rPr lang="hr-HR" dirty="0" smtClean="0">
                <a:latin typeface="Arial Narrow" panose="020B0606020202030204" pitchFamily="34" charset="0"/>
              </a:rPr>
              <a:t>strojarstva </a:t>
            </a:r>
            <a:r>
              <a:rPr lang="hr-HR" dirty="0">
                <a:latin typeface="Arial Narrow" panose="020B0606020202030204" pitchFamily="34" charset="0"/>
              </a:rPr>
              <a:t>temeljen na ishodima učenja</a:t>
            </a:r>
            <a:r>
              <a:rPr lang="hr-HR" dirty="0" smtClean="0">
                <a:latin typeface="Arial Narrow" panose="020B0606020202030204" pitchFamily="34" charset="0"/>
              </a:rPr>
              <a:t>”</a:t>
            </a:r>
          </a:p>
          <a:p>
            <a:pPr marL="0" indent="0">
              <a:buNone/>
            </a:pP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                                  </a:t>
            </a:r>
            <a:r>
              <a:rPr lang="hr-HR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ME4</a:t>
            </a:r>
            <a:r>
              <a:rPr lang="hr-HR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Cata</a:t>
            </a:r>
            <a:r>
              <a:rPr lang="hr-HR" sz="4800" b="1" baseline="-25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LO</a:t>
            </a:r>
            <a:r>
              <a:rPr lang="hr-HR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gue</a:t>
            </a:r>
            <a:endParaRPr lang="hr-HR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3843250" y="4169714"/>
            <a:ext cx="792088" cy="2097524"/>
            <a:chOff x="3851920" y="4365104"/>
            <a:chExt cx="792088" cy="2097524"/>
          </a:xfrm>
        </p:grpSpPr>
        <p:sp>
          <p:nvSpPr>
            <p:cNvPr id="7" name="TekstniOkvir 6"/>
            <p:cNvSpPr txBox="1"/>
            <p:nvPr/>
          </p:nvSpPr>
          <p:spPr>
            <a:xfrm>
              <a:off x="3995936" y="6093296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chemeClr val="tx2"/>
                  </a:solidFill>
                </a:rPr>
                <a:t>for</a:t>
              </a:r>
              <a:endParaRPr lang="hr-HR" b="1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Ravni poveznik 7"/>
            <p:cNvCxnSpPr>
              <a:stCxn id="7" idx="0"/>
            </p:cNvCxnSpPr>
            <p:nvPr/>
          </p:nvCxnSpPr>
          <p:spPr>
            <a:xfrm flipH="1" flipV="1">
              <a:off x="3851920" y="4365104"/>
              <a:ext cx="468052" cy="17281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/>
          <p:cNvGrpSpPr/>
          <p:nvPr/>
        </p:nvGrpSpPr>
        <p:grpSpPr>
          <a:xfrm>
            <a:off x="4860032" y="4306203"/>
            <a:ext cx="3384376" cy="1354522"/>
            <a:chOff x="5076056" y="4437112"/>
            <a:chExt cx="3384376" cy="1354522"/>
          </a:xfrm>
        </p:grpSpPr>
        <p:cxnSp>
          <p:nvCxnSpPr>
            <p:cNvPr id="11" name="Ravni poveznik 10"/>
            <p:cNvCxnSpPr/>
            <p:nvPr/>
          </p:nvCxnSpPr>
          <p:spPr>
            <a:xfrm flipH="1" flipV="1">
              <a:off x="5076056" y="4437112"/>
              <a:ext cx="1296144" cy="9361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niOkvir 12"/>
            <p:cNvSpPr txBox="1"/>
            <p:nvPr/>
          </p:nvSpPr>
          <p:spPr>
            <a:xfrm>
              <a:off x="5364088" y="5206859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b="1" dirty="0" err="1" smtClean="0">
                  <a:solidFill>
                    <a:schemeClr val="tx2">
                      <a:lumMod val="75000"/>
                    </a:schemeClr>
                  </a:solidFill>
                </a:rPr>
                <a:t>L</a:t>
              </a:r>
              <a:r>
                <a:rPr lang="hr-HR" b="1" dirty="0" err="1" smtClean="0">
                  <a:solidFill>
                    <a:schemeClr val="tx2">
                      <a:lumMod val="75000"/>
                    </a:schemeClr>
                  </a:solidFill>
                </a:rPr>
                <a:t>earning</a:t>
              </a:r>
              <a:r>
                <a:rPr lang="hr-HR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hr-HR" sz="3200" b="1" dirty="0" err="1" smtClean="0">
                  <a:solidFill>
                    <a:schemeClr val="tx2">
                      <a:lumMod val="75000"/>
                    </a:schemeClr>
                  </a:solidFill>
                </a:rPr>
                <a:t>O</a:t>
              </a:r>
              <a:r>
                <a:rPr lang="hr-HR" b="1" dirty="0" err="1" smtClean="0">
                  <a:solidFill>
                    <a:schemeClr val="tx2">
                      <a:lumMod val="75000"/>
                    </a:schemeClr>
                  </a:solidFill>
                </a:rPr>
                <a:t>utcomes</a:t>
              </a:r>
              <a:r>
                <a:rPr lang="hr-HR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hr-HR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839044" y="4033688"/>
            <a:ext cx="2486038" cy="2233550"/>
            <a:chOff x="537790" y="4293096"/>
            <a:chExt cx="2486038" cy="2233550"/>
          </a:xfrm>
        </p:grpSpPr>
        <p:cxnSp>
          <p:nvCxnSpPr>
            <p:cNvPr id="6" name="Ravni poveznik 5"/>
            <p:cNvCxnSpPr/>
            <p:nvPr/>
          </p:nvCxnSpPr>
          <p:spPr>
            <a:xfrm flipV="1">
              <a:off x="1619672" y="4293096"/>
              <a:ext cx="1404156" cy="7200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90" y="5056621"/>
              <a:ext cx="2163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Ravni poveznik 8"/>
          <p:cNvCxnSpPr/>
          <p:nvPr/>
        </p:nvCxnSpPr>
        <p:spPr>
          <a:xfrm flipV="1">
            <a:off x="3779912" y="3212976"/>
            <a:ext cx="1656184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5580112" y="2924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4 strojarska fakulteta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364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9"/>
    </mc:Choice>
    <mc:Fallback xmlns="">
      <p:transition spd="slow" advTm="18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Osnovni podaci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37535"/>
            <a:ext cx="8229600" cy="3807690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Nositelj: </a:t>
            </a:r>
          </a:p>
          <a:p>
            <a:pPr marL="0" indent="0">
              <a:buNone/>
            </a:pPr>
            <a:r>
              <a:rPr lang="hr-HR" sz="2000" b="1" dirty="0" smtClean="0">
                <a:latin typeface="Arial Narrow" panose="020B0606020202030204" pitchFamily="34" charset="0"/>
              </a:rPr>
              <a:t>Strojarski fakultet u Slavonskom Brodu</a:t>
            </a:r>
          </a:p>
          <a:p>
            <a:pPr marL="0" indent="0">
              <a:buNone/>
            </a:pPr>
            <a:endParaRPr lang="hr-HR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Partneri: </a:t>
            </a:r>
          </a:p>
          <a:p>
            <a:pPr marL="0" indent="0">
              <a:buNone/>
            </a:pPr>
            <a:r>
              <a:rPr lang="hr-HR" sz="2000" b="1" dirty="0" smtClean="0">
                <a:latin typeface="Arial Narrow" panose="020B0606020202030204" pitchFamily="34" charset="0"/>
              </a:rPr>
              <a:t>Fakultet elektrotehnike, strojarstva i brodogradnje, Split</a:t>
            </a:r>
          </a:p>
          <a:p>
            <a:pPr marL="0" indent="0">
              <a:buNone/>
            </a:pPr>
            <a:r>
              <a:rPr lang="hr-HR" sz="2000" b="1" dirty="0" smtClean="0">
                <a:latin typeface="Arial Narrow" panose="020B0606020202030204" pitchFamily="34" charset="0"/>
              </a:rPr>
              <a:t>Fakultet strojarstva i brodogradnje, Zagreb</a:t>
            </a:r>
          </a:p>
          <a:p>
            <a:pPr marL="0" indent="0">
              <a:buNone/>
            </a:pPr>
            <a:r>
              <a:rPr lang="hr-HR" sz="2000" b="1" dirty="0" smtClean="0">
                <a:latin typeface="Arial Narrow" panose="020B0606020202030204" pitchFamily="34" charset="0"/>
              </a:rPr>
              <a:t>Tehnički fakultet, Rijeka</a:t>
            </a:r>
          </a:p>
          <a:p>
            <a:pPr marL="0" indent="0">
              <a:buNone/>
            </a:pPr>
            <a:r>
              <a:rPr lang="hr-HR" sz="2000" b="1" dirty="0" smtClean="0">
                <a:latin typeface="Arial Narrow" panose="020B0606020202030204" pitchFamily="34" charset="0"/>
              </a:rPr>
              <a:t>Institut za razvoj obrazovanja, Zagreb</a:t>
            </a:r>
            <a:endParaRPr lang="hr-HR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54" y="5472784"/>
            <a:ext cx="1206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2" y="5370491"/>
            <a:ext cx="1584176" cy="6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07" y="5171159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17270"/>
            <a:ext cx="1512168" cy="10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5" y="5098067"/>
            <a:ext cx="1154523" cy="11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"/>
    </mc:Choice>
    <mc:Fallback xmlns="">
      <p:transition spd="slow" advTm="176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Narrow" panose="020B0606020202030204" pitchFamily="34" charset="0"/>
              </a:rPr>
              <a:t>Osnovni podaci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0618" y="1616931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Suradnici</a:t>
            </a:r>
            <a:endParaRPr lang="hr-HR" dirty="0"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1" y="2136631"/>
            <a:ext cx="8413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43" y="2505650"/>
            <a:ext cx="17684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5" y="3700067"/>
            <a:ext cx="1011803" cy="101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86" y="3850638"/>
            <a:ext cx="9721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6631"/>
            <a:ext cx="1584176" cy="13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9569"/>
            <a:ext cx="1368153" cy="13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3" y="4998789"/>
            <a:ext cx="1096469" cy="10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5651" y="5085060"/>
            <a:ext cx="80065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5341" y="3845292"/>
            <a:ext cx="641278" cy="65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12" y="5042198"/>
            <a:ext cx="1019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9463" y="3845292"/>
            <a:ext cx="765271" cy="7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7044" y="5256001"/>
            <a:ext cx="1249592" cy="5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95"/>
    </mc:Choice>
    <mc:Fallback xmlns="">
      <p:transition spd="slow" advTm="389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Osnovni podaci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Ukupna vrijednost:</a:t>
            </a:r>
          </a:p>
          <a:p>
            <a:pPr marL="0" indent="0">
              <a:buNone/>
            </a:pPr>
            <a:endParaRPr lang="hr-HR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3200" b="1" dirty="0" smtClean="0">
                <a:latin typeface="Arial Narrow" panose="020B0606020202030204" pitchFamily="34" charset="0"/>
              </a:rPr>
              <a:t>421.276,78 EUR</a:t>
            </a:r>
          </a:p>
          <a:p>
            <a:pPr marL="0" indent="0">
              <a:buNone/>
            </a:pPr>
            <a:r>
              <a:rPr lang="hr-HR" sz="3200" dirty="0" smtClean="0">
                <a:latin typeface="Arial Narrow" panose="020B0606020202030204" pitchFamily="34" charset="0"/>
              </a:rPr>
              <a:t>EU sufinancira:</a:t>
            </a:r>
            <a:r>
              <a:rPr lang="hr-HR" sz="3200" b="1" dirty="0" smtClean="0">
                <a:latin typeface="Arial Narrow" panose="020B0606020202030204" pitchFamily="34" charset="0"/>
              </a:rPr>
              <a:t> 305.341,41 EUR</a:t>
            </a:r>
            <a:endParaRPr lang="hr-HR" sz="3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sz="11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Trajanje: </a:t>
            </a:r>
          </a:p>
          <a:p>
            <a:pPr marL="0" indent="0">
              <a:buNone/>
            </a:pPr>
            <a:endParaRPr lang="hr-HR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3200" b="1" dirty="0">
                <a:latin typeface="Arial Narrow" panose="020B0606020202030204" pitchFamily="34" charset="0"/>
              </a:rPr>
              <a:t>18 mjeseci</a:t>
            </a:r>
          </a:p>
        </p:txBody>
      </p:sp>
    </p:spTree>
    <p:extLst>
      <p:ext uri="{BB962C8B-B14F-4D97-AF65-F5344CB8AC3E}">
        <p14:creationId xmlns:p14="http://schemas.microsoft.com/office/powerpoint/2010/main" val="22203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95"/>
    </mc:Choice>
    <mc:Fallback xmlns="">
      <p:transition spd="slow" advTm="2229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  <p:tag name="TIMING" val="|1.2|1.7|41.4|10.7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817</Words>
  <Application>Microsoft Office PowerPoint</Application>
  <PresentationFormat>Prikaz na zaslonu (4:3)</PresentationFormat>
  <Paragraphs>125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Default Design</vt:lpstr>
      <vt:lpstr>Projekt: „ME4CataLOgue – Hrvatski katalog znanja, vještina i kompetencija za studije strojarstva temeljen na ishodima učenja”</vt:lpstr>
      <vt:lpstr>Daljnji razvoj i provedba HKO</vt:lpstr>
      <vt:lpstr>Hrvatski kvalifikacijski okvir </vt:lpstr>
      <vt:lpstr>Hrvatski kvalifikacijski okvir </vt:lpstr>
      <vt:lpstr>PowerPointova prezentacija</vt:lpstr>
      <vt:lpstr>Osnovni podaci</vt:lpstr>
      <vt:lpstr>Osnovni podaci</vt:lpstr>
      <vt:lpstr>Osnovni podaci</vt:lpstr>
      <vt:lpstr>Osnovni podaci</vt:lpstr>
      <vt:lpstr>Lokacija i sektor</vt:lpstr>
      <vt:lpstr>Opis projekta</vt:lpstr>
      <vt:lpstr>Aktivnosti</vt:lpstr>
      <vt:lpstr>Vremenska traka</vt:lpstr>
      <vt:lpstr>Očekivani rezultati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</dc:creator>
  <cp:lastModifiedBy>Krstulovic</cp:lastModifiedBy>
  <cp:revision>74</cp:revision>
  <dcterms:created xsi:type="dcterms:W3CDTF">2002-07-15T08:27:54Z</dcterms:created>
  <dcterms:modified xsi:type="dcterms:W3CDTF">2013-10-04T10:13:24Z</dcterms:modified>
</cp:coreProperties>
</file>